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89" r:id="rId3"/>
    <p:sldId id="291" r:id="rId4"/>
    <p:sldId id="293" r:id="rId5"/>
    <p:sldId id="277" r:id="rId6"/>
    <p:sldId id="278" r:id="rId7"/>
    <p:sldId id="279" r:id="rId8"/>
    <p:sldId id="281" r:id="rId9"/>
    <p:sldId id="283" r:id="rId10"/>
    <p:sldId id="284" r:id="rId11"/>
    <p:sldId id="285" r:id="rId12"/>
    <p:sldId id="292" r:id="rId13"/>
    <p:sldId id="286" r:id="rId14"/>
    <p:sldId id="287" r:id="rId15"/>
    <p:sldId id="288" r:id="rId16"/>
    <p:sldId id="257" r:id="rId17"/>
    <p:sldId id="263" r:id="rId18"/>
    <p:sldId id="259" r:id="rId19"/>
    <p:sldId id="258" r:id="rId20"/>
    <p:sldId id="264" r:id="rId21"/>
    <p:sldId id="266" r:id="rId22"/>
    <p:sldId id="260" r:id="rId23"/>
    <p:sldId id="261" r:id="rId24"/>
    <p:sldId id="262" r:id="rId25"/>
    <p:sldId id="294" r:id="rId26"/>
    <p:sldId id="296" r:id="rId27"/>
    <p:sldId id="297" r:id="rId28"/>
    <p:sldId id="298" r:id="rId29"/>
    <p:sldId id="299" r:id="rId30"/>
    <p:sldId id="295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E86968-6335-4567-816F-E7723FA2D0B6}" type="datetimeFigureOut">
              <a:rPr lang="fr-FR" smtClean="0"/>
              <a:pPr/>
              <a:t>04/05/2015</a:t>
            </a:fld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5E848D-9317-4760-B219-EC20D206729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968-6335-4567-816F-E7723FA2D0B6}" type="datetimeFigureOut">
              <a:rPr lang="fr-FR" smtClean="0"/>
              <a:pPr/>
              <a:t>04/05/2015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848D-9317-4760-B219-EC20D20672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968-6335-4567-816F-E7723FA2D0B6}" type="datetimeFigureOut">
              <a:rPr lang="fr-FR" smtClean="0"/>
              <a:pPr/>
              <a:t>04/05/2015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E5E848D-9317-4760-B219-EC20D20672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968-6335-4567-816F-E7723FA2D0B6}" type="datetimeFigureOut">
              <a:rPr lang="fr-FR" smtClean="0"/>
              <a:pPr/>
              <a:t>04/05/2015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848D-9317-4760-B219-EC20D206729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E86968-6335-4567-816F-E7723FA2D0B6}" type="datetimeFigureOut">
              <a:rPr lang="fr-FR" smtClean="0"/>
              <a:pPr/>
              <a:t>04/05/2015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E5E848D-9317-4760-B219-EC20D206729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968-6335-4567-816F-E7723FA2D0B6}" type="datetimeFigureOut">
              <a:rPr lang="fr-FR" smtClean="0"/>
              <a:pPr/>
              <a:t>04/05/2015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848D-9317-4760-B219-EC20D206729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968-6335-4567-816F-E7723FA2D0B6}" type="datetimeFigureOut">
              <a:rPr lang="fr-FR" smtClean="0"/>
              <a:pPr/>
              <a:t>04/05/2015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848D-9317-4760-B219-EC20D206729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968-6335-4567-816F-E7723FA2D0B6}" type="datetimeFigureOut">
              <a:rPr lang="fr-FR" smtClean="0"/>
              <a:pPr/>
              <a:t>04/05/2015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848D-9317-4760-B219-EC20D206729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968-6335-4567-816F-E7723FA2D0B6}" type="datetimeFigureOut">
              <a:rPr lang="fr-FR" smtClean="0"/>
              <a:pPr/>
              <a:t>04/05/2015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848D-9317-4760-B219-EC20D20672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968-6335-4567-816F-E7723FA2D0B6}" type="datetimeFigureOut">
              <a:rPr lang="fr-FR" smtClean="0"/>
              <a:pPr/>
              <a:t>04/05/2015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5E848D-9317-4760-B219-EC20D206729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968-6335-4567-816F-E7723FA2D0B6}" type="datetimeFigureOut">
              <a:rPr lang="fr-FR" smtClean="0"/>
              <a:pPr/>
              <a:t>04/05/2015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848D-9317-4760-B219-EC20D206729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0E86968-6335-4567-816F-E7723FA2D0B6}" type="datetimeFigureOut">
              <a:rPr lang="fr-FR" smtClean="0"/>
              <a:pPr/>
              <a:t>04/05/2015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5E5E848D-9317-4760-B219-EC20D20672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Jeanne LESCONNEC</a:t>
            </a:r>
          </a:p>
          <a:p>
            <a:r>
              <a:rPr lang="fr-FR" dirty="0" err="1" smtClean="0"/>
              <a:t>Nesrine</a:t>
            </a:r>
            <a:r>
              <a:rPr lang="fr-FR" dirty="0" smtClean="0"/>
              <a:t> SARIJ</a:t>
            </a:r>
          </a:p>
          <a:p>
            <a:r>
              <a:rPr lang="fr-FR" dirty="0" smtClean="0"/>
              <a:t>Agathe LABONNELIE </a:t>
            </a:r>
          </a:p>
          <a:p>
            <a:r>
              <a:rPr lang="fr-FR" dirty="0" smtClean="0"/>
              <a:t>Cyrille PERRU</a:t>
            </a:r>
          </a:p>
          <a:p>
            <a:r>
              <a:rPr lang="fr-FR" dirty="0" smtClean="0"/>
              <a:t>Jimmy NGUYEN</a:t>
            </a:r>
          </a:p>
          <a:p>
            <a:r>
              <a:rPr lang="fr-FR" dirty="0" err="1" smtClean="0"/>
              <a:t>Satcha</a:t>
            </a:r>
            <a:r>
              <a:rPr lang="fr-FR" dirty="0" smtClean="0"/>
              <a:t> ORTMANS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Coupe T7 et bases anatomiques du cathétérisme cardiaque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429554" y="5473521"/>
            <a:ext cx="6387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Master Anatomie 2015  </a:t>
            </a:r>
            <a:endParaRPr lang="fr-FR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51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mesotheliome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970401"/>
            <a:ext cx="819150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8038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Cancer </a:t>
            </a:r>
            <a:r>
              <a:rPr lang="fr-FR" dirty="0" err="1" smtClean="0"/>
              <a:t>bronchopulmonaire</a:t>
            </a:r>
            <a:r>
              <a:rPr lang="fr-FR" dirty="0" smtClean="0"/>
              <a:t> primitif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07" y="1932646"/>
            <a:ext cx="66929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595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Lobes pulmonaires et t7</a:t>
            </a:r>
            <a:endParaRPr lang="fr-F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85" y="1962845"/>
            <a:ext cx="5073466" cy="414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1882775"/>
            <a:ext cx="568325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595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Tep scanner :  on voit les lésions péri </a:t>
            </a:r>
            <a:r>
              <a:rPr lang="fr-FR" dirty="0" err="1" smtClean="0"/>
              <a:t>oesophagiennes</a:t>
            </a:r>
            <a:r>
              <a:rPr lang="fr-FR" dirty="0" smtClean="0"/>
              <a:t> (envahissement apparait a coté de la </a:t>
            </a:r>
            <a:r>
              <a:rPr lang="fr-FR" dirty="0"/>
              <a:t>t</a:t>
            </a:r>
            <a:r>
              <a:rPr lang="fr-FR" dirty="0" smtClean="0"/>
              <a:t>umeur primitive ) </a:t>
            </a:r>
          </a:p>
          <a:p>
            <a:r>
              <a:rPr lang="fr-FR" dirty="0"/>
              <a:t>refoulement des structures </a:t>
            </a:r>
            <a:r>
              <a:rPr lang="fr-FR" dirty="0" smtClean="0"/>
              <a:t>adjacentes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Cancer de l’œsophage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795" y="3524623"/>
            <a:ext cx="5211789" cy="256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48" y="3524623"/>
            <a:ext cx="35687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204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Anévrisme DE L’aorte thoracique (maladie de </a:t>
            </a:r>
            <a:r>
              <a:rPr lang="fr-FR" dirty="0" err="1" smtClean="0"/>
              <a:t>marfan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486" y="2312681"/>
            <a:ext cx="4704523" cy="361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339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Thrombose de l’azygo</a:t>
            </a:r>
            <a:r>
              <a:rPr lang="fr-FR" dirty="0"/>
              <a:t>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20" y="1671638"/>
            <a:ext cx="6618933" cy="406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970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</a:t>
            </a:r>
            <a:r>
              <a:rPr lang="fr-FR" dirty="0" smtClean="0"/>
              <a:t>ntroduction </a:t>
            </a:r>
            <a:r>
              <a:rPr lang="fr-FR" dirty="0"/>
              <a:t>d'une sonde dans les différentes cavités cardiaques pour </a:t>
            </a:r>
            <a:r>
              <a:rPr lang="fr-FR" dirty="0" smtClean="0"/>
              <a:t>mesurer </a:t>
            </a:r>
            <a:r>
              <a:rPr lang="fr-FR" dirty="0"/>
              <a:t>des </a:t>
            </a:r>
            <a:r>
              <a:rPr lang="fr-FR" dirty="0" smtClean="0"/>
              <a:t>pressions, ainsi que le </a:t>
            </a:r>
            <a:r>
              <a:rPr lang="fr-FR" dirty="0"/>
              <a:t>taux de saturation du sang en </a:t>
            </a:r>
            <a:r>
              <a:rPr lang="fr-FR" dirty="0" smtClean="0"/>
              <a:t>oxygène.</a:t>
            </a:r>
          </a:p>
          <a:p>
            <a:r>
              <a:rPr lang="fr-FR" dirty="0" smtClean="0"/>
              <a:t>Souvent accompagné d’injection de produits radio-</a:t>
            </a:r>
            <a:br>
              <a:rPr lang="fr-FR" dirty="0" smtClean="0"/>
            </a:br>
            <a:r>
              <a:rPr lang="fr-FR" dirty="0" smtClean="0"/>
              <a:t>opaques à la recherche de malformations</a:t>
            </a:r>
            <a:br>
              <a:rPr lang="fr-FR" dirty="0" smtClean="0"/>
            </a:br>
            <a:r>
              <a:rPr lang="fr-FR" dirty="0" smtClean="0"/>
              <a:t>cardiaques / thromboses (angiographies)</a:t>
            </a:r>
          </a:p>
          <a:p>
            <a:r>
              <a:rPr lang="fr-FR" dirty="0" smtClean="0"/>
              <a:t>Deux cathétérismes possibles : droit et gauche.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Ii) BASES ANATOMIQUES DU CATHETERISME CARDIAQUE : Définition et </a:t>
            </a:r>
            <a:r>
              <a:rPr lang="fr-FR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presentatio</a:t>
            </a:r>
            <a:r>
              <a:rPr lang="fr-FR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</a:t>
            </a:r>
            <a:endParaRPr lang="fr-FR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6302" y="3291981"/>
            <a:ext cx="2857500" cy="2771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81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G:\Master anatomie\SANS TITRE 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059" y="364415"/>
            <a:ext cx="5324476" cy="5610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8601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</a:t>
            </a:r>
            <a:r>
              <a:rPr lang="fr-FR" dirty="0" smtClean="0"/>
              <a:t>ardiopathies valvulaires acquises</a:t>
            </a:r>
          </a:p>
          <a:p>
            <a:r>
              <a:rPr lang="fr-FR" dirty="0" smtClean="0"/>
              <a:t>Exploration de cardiopathies congénitales</a:t>
            </a:r>
          </a:p>
          <a:p>
            <a:r>
              <a:rPr lang="fr-FR" dirty="0" smtClean="0"/>
              <a:t>Cardiopathies ischémiques</a:t>
            </a:r>
          </a:p>
          <a:p>
            <a:r>
              <a:rPr lang="fr-FR" dirty="0" smtClean="0"/>
              <a:t>Suspicion d’hypertension artérielle pulmonaire</a:t>
            </a:r>
          </a:p>
          <a:p>
            <a:r>
              <a:rPr lang="fr-FR" dirty="0" smtClean="0"/>
              <a:t>Insuffisance cardiaque</a:t>
            </a:r>
          </a:p>
          <a:p>
            <a:r>
              <a:rPr lang="fr-FR" dirty="0" smtClean="0"/>
              <a:t>Résultats post-opératoires imparfaits (prothèse valvulaire défaillante)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Indications :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15719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533" y="3861088"/>
            <a:ext cx="7250667" cy="330600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fr-FR" u="sng" dirty="0" smtClean="0"/>
          </a:p>
          <a:p>
            <a:r>
              <a:rPr lang="fr-FR" u="sng" dirty="0" smtClean="0"/>
              <a:t>Technique 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- Sous anesthésie locale</a:t>
            </a:r>
            <a:br>
              <a:rPr lang="fr-FR" dirty="0" smtClean="0"/>
            </a:br>
            <a:r>
              <a:rPr lang="fr-FR" dirty="0" smtClean="0"/>
              <a:t>	- Voie fémorale commune droite, ou voie basilique droite ou veine céphalique droite</a:t>
            </a:r>
            <a:br>
              <a:rPr lang="fr-FR" dirty="0" smtClean="0"/>
            </a:br>
            <a:r>
              <a:rPr lang="fr-FR" dirty="0" smtClean="0"/>
              <a:t>	- Trajet : veine cave =&gt; atrium droit</a:t>
            </a:r>
            <a:r>
              <a:rPr lang="fr-FR" dirty="0"/>
              <a:t> </a:t>
            </a:r>
            <a:r>
              <a:rPr lang="fr-FR" dirty="0" smtClean="0"/>
              <a:t>=&gt; ventricule droit =&gt; artère pulmonaire =&gt; capillaires pulmonaires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Cathétérisme droit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6431" y="2696069"/>
            <a:ext cx="3110449" cy="3142314"/>
          </a:xfrm>
          <a:prstGeom prst="rect">
            <a:avLst/>
          </a:prstGeom>
        </p:spPr>
      </p:pic>
      <p:pic>
        <p:nvPicPr>
          <p:cNvPr id="5" name="Picture 2" descr="G:\Master anatomie\pg001_1_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7833" y="1530278"/>
            <a:ext cx="4413634" cy="2925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968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I) </a:t>
            </a:r>
            <a:r>
              <a:rPr lang="fr-FR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Presentation</a:t>
            </a:r>
            <a:r>
              <a:rPr lang="fr-FR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de la coupe t7</a:t>
            </a:r>
            <a:endParaRPr lang="fr-FR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5060" y="1431879"/>
            <a:ext cx="6327134" cy="514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3568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Master anatomie\1941340615_small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946" y="1611816"/>
            <a:ext cx="4623516" cy="50530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91" y="475143"/>
            <a:ext cx="6460671" cy="759959"/>
          </a:xfrm>
        </p:spPr>
        <p:txBody>
          <a:bodyPr>
            <a:normAutofit fontScale="90000"/>
          </a:bodyPr>
          <a:lstStyle/>
          <a:p>
            <a:r>
              <a:rPr lang="fr-FR" sz="2800" dirty="0" smtClean="0"/>
              <a:t>Anatomie Triangle de </a:t>
            </a:r>
            <a:r>
              <a:rPr lang="fr-FR" sz="2800" dirty="0" err="1" smtClean="0"/>
              <a:t>scarpa</a:t>
            </a:r>
            <a:r>
              <a:rPr lang="fr-FR" sz="2800" dirty="0" smtClean="0"/>
              <a:t> pour le point de ponction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2545724" y="31520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456049" y="2367171"/>
            <a:ext cx="47179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Triangle de </a:t>
            </a:r>
            <a:r>
              <a:rPr lang="fr-FR" dirty="0" err="1" smtClean="0">
                <a:solidFill>
                  <a:schemeClr val="tx2"/>
                </a:solidFill>
              </a:rPr>
              <a:t>scarpa</a:t>
            </a:r>
            <a:r>
              <a:rPr lang="fr-FR" dirty="0" smtClean="0">
                <a:solidFill>
                  <a:schemeClr val="tx2"/>
                </a:solidFill>
              </a:rPr>
              <a:t> composé de : 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2"/>
                </a:solidFill>
              </a:rPr>
              <a:t>Ligament inguinal 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2"/>
                </a:solidFill>
              </a:rPr>
              <a:t>Muscle </a:t>
            </a:r>
            <a:r>
              <a:rPr lang="fr-FR" dirty="0" err="1" smtClean="0">
                <a:solidFill>
                  <a:schemeClr val="tx2"/>
                </a:solidFill>
              </a:rPr>
              <a:t>Sartorius</a:t>
            </a:r>
            <a:endParaRPr lang="fr-FR" dirty="0" smtClean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2"/>
                </a:solidFill>
              </a:rPr>
              <a:t>Long adducteur 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Structures nobles du paquet vasculo-nerveux :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2"/>
                </a:solidFill>
              </a:rPr>
              <a:t>Veine fémorale commune 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2"/>
                </a:solidFill>
              </a:rPr>
              <a:t>Artère fémorale commune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2"/>
                </a:solidFill>
              </a:rPr>
              <a:t>Nerf fémoral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80066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Master anatomie\KT DROI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13" y="971554"/>
            <a:ext cx="7371499" cy="5205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0793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5424" y="2450592"/>
            <a:ext cx="11210524" cy="4407408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r>
              <a:rPr lang="fr-FR" u="sng" dirty="0" smtClean="0"/>
              <a:t>Cathétérisme rétrograde de </a:t>
            </a:r>
            <a:r>
              <a:rPr lang="fr-FR" u="sng" dirty="0" err="1" smtClean="0"/>
              <a:t>Soldinger</a:t>
            </a:r>
            <a:r>
              <a:rPr lang="fr-FR" u="sng" dirty="0" smtClean="0"/>
              <a:t> :</a:t>
            </a:r>
            <a:br>
              <a:rPr lang="fr-FR" u="sng" dirty="0" smtClean="0"/>
            </a:br>
            <a:r>
              <a:rPr lang="fr-FR" dirty="0" smtClean="0"/>
              <a:t>	- Sous anesthésie locale</a:t>
            </a:r>
            <a:br>
              <a:rPr lang="fr-FR" dirty="0" smtClean="0"/>
            </a:br>
            <a:r>
              <a:rPr lang="fr-FR" dirty="0" smtClean="0"/>
              <a:t>	- Ponction percutanée de l’artère fémorale droite</a:t>
            </a:r>
            <a:br>
              <a:rPr lang="fr-FR" dirty="0" smtClean="0"/>
            </a:br>
            <a:r>
              <a:rPr lang="fr-FR" dirty="0" smtClean="0"/>
              <a:t>	- La </a:t>
            </a:r>
            <a:r>
              <a:rPr lang="fr-FR" dirty="0"/>
              <a:t>sonde chemine à contre courant dans l'aorte, puis franchit les </a:t>
            </a:r>
            <a:r>
              <a:rPr lang="fr-FR" dirty="0" smtClean="0"/>
              <a:t>valvules sigmoïdes aortiques pour atteindre le ventricule gauche</a:t>
            </a:r>
            <a:br>
              <a:rPr lang="fr-FR" dirty="0" smtClean="0"/>
            </a:br>
            <a:r>
              <a:rPr lang="fr-FR" dirty="0" smtClean="0"/>
              <a:t>	- L’atrium gauche ne peut pas être exploré par cette voie.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Cathétérisme gauche : deux techniques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7165" y="1560035"/>
            <a:ext cx="2186059" cy="23614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08579" y="1481657"/>
            <a:ext cx="2330576" cy="27087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63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9515" y="2736502"/>
            <a:ext cx="11210524" cy="4407408"/>
          </a:xfrm>
        </p:spPr>
        <p:txBody>
          <a:bodyPr/>
          <a:lstStyle/>
          <a:p>
            <a:r>
              <a:rPr lang="fr-FR" u="sng" dirty="0" smtClean="0"/>
              <a:t>Cathétérisme </a:t>
            </a:r>
            <a:r>
              <a:rPr lang="fr-FR" u="sng" dirty="0" err="1" smtClean="0"/>
              <a:t>transeptal</a:t>
            </a:r>
            <a:r>
              <a:rPr lang="fr-FR" u="sng" dirty="0" smtClean="0"/>
              <a:t> de Ross: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- Sous anesthésie locale</a:t>
            </a:r>
            <a:br>
              <a:rPr lang="fr-FR" dirty="0" smtClean="0"/>
            </a:br>
            <a:r>
              <a:rPr lang="fr-FR" dirty="0" smtClean="0"/>
              <a:t>	- Ponction percutanée de la </a:t>
            </a:r>
            <a:r>
              <a:rPr lang="fr-FR" u="sng" dirty="0" smtClean="0"/>
              <a:t>veine</a:t>
            </a:r>
            <a:r>
              <a:rPr lang="fr-FR" dirty="0" smtClean="0"/>
              <a:t> fémorale commune droite</a:t>
            </a:r>
            <a:br>
              <a:rPr lang="fr-FR" dirty="0" smtClean="0"/>
            </a:br>
            <a:r>
              <a:rPr lang="fr-FR" dirty="0" smtClean="0"/>
              <a:t>	- La </a:t>
            </a:r>
            <a:r>
              <a:rPr lang="fr-FR" dirty="0"/>
              <a:t>sonde, munie à son extrémité d'une aiguille </a:t>
            </a:r>
            <a:r>
              <a:rPr lang="fr-FR" dirty="0" smtClean="0"/>
              <a:t>est montée dans l’atrium droit, traverse le septum </a:t>
            </a:r>
            <a:r>
              <a:rPr lang="fr-FR" dirty="0" err="1" smtClean="0"/>
              <a:t>inter-auriculaire</a:t>
            </a:r>
            <a:r>
              <a:rPr lang="fr-FR" dirty="0" smtClean="0"/>
              <a:t>, et arrive dans l’atrium gauche.</a:t>
            </a:r>
            <a:br>
              <a:rPr lang="fr-FR" dirty="0" smtClean="0"/>
            </a:br>
            <a:r>
              <a:rPr lang="fr-FR" dirty="0" smtClean="0"/>
              <a:t>	- Enfin, après avoir retiré l’aiguille, la sonde est poussée dans le ventricule gauche.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Cathétérisme gauche : deux techniques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27603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u="sng" dirty="0" smtClean="0"/>
              <a:t>Locales :</a:t>
            </a:r>
            <a:br>
              <a:rPr lang="fr-FR" u="sng" dirty="0" smtClean="0"/>
            </a:br>
            <a:r>
              <a:rPr lang="fr-FR" dirty="0" smtClean="0"/>
              <a:t>	- Perforation vasculaire</a:t>
            </a:r>
            <a:br>
              <a:rPr lang="fr-FR" dirty="0" smtClean="0"/>
            </a:br>
            <a:r>
              <a:rPr lang="fr-FR" dirty="0" smtClean="0"/>
              <a:t>	- Occlusion</a:t>
            </a:r>
            <a:br>
              <a:rPr lang="fr-FR" dirty="0" smtClean="0"/>
            </a:br>
            <a:r>
              <a:rPr lang="fr-FR" dirty="0" smtClean="0"/>
              <a:t>	- Hématome</a:t>
            </a:r>
            <a:br>
              <a:rPr lang="fr-FR" dirty="0" smtClean="0"/>
            </a:br>
            <a:r>
              <a:rPr lang="fr-FR" dirty="0" smtClean="0"/>
              <a:t>	- Pseudo-anévrisme</a:t>
            </a:r>
            <a:br>
              <a:rPr lang="fr-FR" dirty="0" smtClean="0"/>
            </a:br>
            <a:r>
              <a:rPr lang="fr-FR" dirty="0" smtClean="0"/>
              <a:t>	- Fistule artério-veineuse</a:t>
            </a:r>
            <a:br>
              <a:rPr lang="fr-FR" dirty="0" smtClean="0"/>
            </a:br>
            <a:r>
              <a:rPr lang="fr-FR" dirty="0" smtClean="0"/>
              <a:t>	- </a:t>
            </a:r>
            <a:r>
              <a:rPr lang="fr-FR" dirty="0"/>
              <a:t>Infection du point de ponction</a:t>
            </a:r>
            <a:endParaRPr lang="fr-FR" dirty="0" smtClean="0"/>
          </a:p>
          <a:p>
            <a:r>
              <a:rPr lang="fr-FR" u="sng" dirty="0" smtClean="0"/>
              <a:t>Systémiques 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- Malaise vagal / réaction vagale.</a:t>
            </a:r>
            <a:br>
              <a:rPr lang="fr-FR" dirty="0" smtClean="0"/>
            </a:br>
            <a:r>
              <a:rPr lang="fr-FR" dirty="0" smtClean="0"/>
              <a:t>	- Choc anaphylactique</a:t>
            </a:r>
            <a:br>
              <a:rPr lang="fr-FR" dirty="0" smtClean="0"/>
            </a:br>
            <a:r>
              <a:rPr lang="fr-FR" dirty="0" smtClean="0"/>
              <a:t>	- </a:t>
            </a:r>
            <a:r>
              <a:rPr lang="fr-FR" smtClean="0"/>
              <a:t>Douleur angineuse</a:t>
            </a:r>
            <a:endParaRPr lang="fr-FR" u="sng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Complications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96357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A) 1 est le ventricule droit </a:t>
            </a:r>
            <a:br>
              <a:rPr lang="fr-FR" dirty="0" smtClean="0"/>
            </a:br>
            <a:r>
              <a:rPr lang="fr-FR" dirty="0" smtClean="0"/>
              <a:t>B) 1 est l’oreillette droite</a:t>
            </a:r>
            <a:br>
              <a:rPr lang="fr-FR" dirty="0" smtClean="0"/>
            </a:br>
            <a:r>
              <a:rPr lang="fr-FR" dirty="0" smtClean="0"/>
              <a:t>C) 2 est l’aorte</a:t>
            </a:r>
            <a:br>
              <a:rPr lang="fr-FR" dirty="0" smtClean="0"/>
            </a:br>
            <a:r>
              <a:rPr lang="fr-FR" dirty="0" smtClean="0"/>
              <a:t>D) 3 est l’</a:t>
            </a:r>
            <a:r>
              <a:rPr lang="fr-FR" dirty="0" err="1" smtClean="0"/>
              <a:t>oesophage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E) 4 est le lobe pulmonaire </a:t>
            </a:r>
            <a:br>
              <a:rPr lang="fr-FR" dirty="0" smtClean="0"/>
            </a:br>
            <a:r>
              <a:rPr lang="fr-FR" dirty="0" smtClean="0"/>
              <a:t>gauche inférieur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QCM 1</a:t>
            </a:r>
            <a:endParaRPr lang="fr-F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083" y="929291"/>
            <a:ext cx="6690843" cy="545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7942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triangle de Scarpa: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A) les limites sont le muscle </a:t>
            </a:r>
            <a:r>
              <a:rPr lang="fr-FR" dirty="0" err="1" smtClean="0"/>
              <a:t>Sartorius</a:t>
            </a:r>
            <a:r>
              <a:rPr lang="fr-FR" dirty="0" smtClean="0"/>
              <a:t>, le grand adducteur et le ligament inguinal </a:t>
            </a:r>
            <a:br>
              <a:rPr lang="fr-FR" dirty="0" smtClean="0"/>
            </a:br>
            <a:r>
              <a:rPr lang="fr-FR" dirty="0" smtClean="0"/>
              <a:t>B) les limites sont le muscle psoas le ligament inguinal le grand abducteur</a:t>
            </a:r>
            <a:br>
              <a:rPr lang="fr-FR" dirty="0" smtClean="0"/>
            </a:br>
            <a:r>
              <a:rPr lang="fr-FR" dirty="0" smtClean="0"/>
              <a:t>C) la veine fémorale commune est latérale et superficielle  par rapport a l’artère fémorale commune</a:t>
            </a:r>
            <a:br>
              <a:rPr lang="fr-FR" dirty="0" smtClean="0"/>
            </a:br>
            <a:r>
              <a:rPr lang="fr-FR" dirty="0" smtClean="0"/>
              <a:t>D) la veine fémorale commune est médiane et profonde par rapport a l’artère fémorale commune</a:t>
            </a:r>
            <a:br>
              <a:rPr lang="fr-FR" dirty="0" smtClean="0"/>
            </a:br>
            <a:r>
              <a:rPr lang="fr-FR" dirty="0" smtClean="0"/>
              <a:t>E)une  des complications post opératoire possibles est l’atteinte du nerf sciatique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QCM 2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63991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voies d’abord du cathétérisme cardiaque droit possibles sont: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A) Veine fémorale superficielle</a:t>
            </a:r>
            <a:br>
              <a:rPr lang="fr-FR" dirty="0" smtClean="0"/>
            </a:br>
            <a:r>
              <a:rPr lang="fr-FR" dirty="0" smtClean="0"/>
              <a:t>B) Veine fémorale commune</a:t>
            </a:r>
            <a:br>
              <a:rPr lang="fr-FR" dirty="0" smtClean="0"/>
            </a:br>
            <a:r>
              <a:rPr lang="fr-FR" dirty="0" smtClean="0"/>
              <a:t>C) Veine </a:t>
            </a:r>
            <a:r>
              <a:rPr lang="fr-FR" dirty="0" err="1" smtClean="0"/>
              <a:t>Illiaque</a:t>
            </a:r>
            <a:r>
              <a:rPr lang="fr-FR" dirty="0" smtClean="0"/>
              <a:t> primitive</a:t>
            </a:r>
            <a:br>
              <a:rPr lang="fr-FR" dirty="0" smtClean="0"/>
            </a:br>
            <a:r>
              <a:rPr lang="fr-FR" dirty="0" smtClean="0"/>
              <a:t>D) Artère fémorale commune</a:t>
            </a:r>
            <a:br>
              <a:rPr lang="fr-FR" dirty="0" smtClean="0"/>
            </a:br>
            <a:r>
              <a:rPr lang="fr-FR" dirty="0" smtClean="0"/>
              <a:t>E) Veine céphalique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QCM 3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6622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Lors du cathétérisme cardiaque gauche :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A) La voie </a:t>
            </a:r>
            <a:r>
              <a:rPr lang="fr-FR" dirty="0" err="1" smtClean="0"/>
              <a:t>transeptale</a:t>
            </a:r>
            <a:r>
              <a:rPr lang="fr-FR" dirty="0" smtClean="0"/>
              <a:t> de Ross passe par le septum inter ventriculaire </a:t>
            </a:r>
            <a:br>
              <a:rPr lang="fr-FR" dirty="0" smtClean="0"/>
            </a:br>
            <a:r>
              <a:rPr lang="fr-FR" dirty="0" smtClean="0"/>
              <a:t>B) La voie rétrograde de </a:t>
            </a:r>
            <a:r>
              <a:rPr lang="fr-FR" dirty="0" err="1" smtClean="0"/>
              <a:t>Soldinger</a:t>
            </a:r>
            <a:r>
              <a:rPr lang="fr-FR" dirty="0" smtClean="0"/>
              <a:t> permet de mesurer les pressions dans l’atrium gauche</a:t>
            </a:r>
            <a:br>
              <a:rPr lang="fr-FR" dirty="0" smtClean="0"/>
            </a:br>
            <a:r>
              <a:rPr lang="fr-FR" dirty="0" smtClean="0"/>
              <a:t>C) Dans la voie rétrograde de </a:t>
            </a:r>
            <a:r>
              <a:rPr lang="fr-FR" dirty="0" err="1" smtClean="0"/>
              <a:t>Soldinger</a:t>
            </a:r>
            <a:r>
              <a:rPr lang="fr-FR" dirty="0" smtClean="0"/>
              <a:t> la voie d’abord se fait par ponction de l’artère fémorale commune</a:t>
            </a:r>
            <a:br>
              <a:rPr lang="fr-FR" dirty="0" smtClean="0"/>
            </a:br>
            <a:r>
              <a:rPr lang="fr-FR" dirty="0" smtClean="0"/>
              <a:t>D) Dans la voie </a:t>
            </a:r>
            <a:r>
              <a:rPr lang="fr-FR" dirty="0" err="1" smtClean="0"/>
              <a:t>transeptale</a:t>
            </a:r>
            <a:r>
              <a:rPr lang="fr-FR" dirty="0" smtClean="0"/>
              <a:t> de Ross la voie d’abord se fait par la veine fémorale commune</a:t>
            </a:r>
            <a:br>
              <a:rPr lang="fr-FR" dirty="0" smtClean="0"/>
            </a:br>
            <a:r>
              <a:rPr lang="fr-FR" dirty="0" smtClean="0"/>
              <a:t>E) Le cathétérisme cardiaque se fait toujours sous anesthésie générale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QCM 4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18414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Sur la coupe transversale en  T7 :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A) On retrouve les lobes pulmonaires supérieurs et moyen droits</a:t>
            </a:r>
            <a:br>
              <a:rPr lang="fr-FR" dirty="0" smtClean="0"/>
            </a:br>
            <a:r>
              <a:rPr lang="fr-FR" dirty="0" smtClean="0"/>
              <a:t>B) On retrouve les lobes pulmonaires droits moyen et inférieur</a:t>
            </a:r>
            <a:br>
              <a:rPr lang="fr-FR" dirty="0" smtClean="0"/>
            </a:br>
            <a:r>
              <a:rPr lang="fr-FR" dirty="0" smtClean="0"/>
              <a:t>C) Le tronc de l’artère pulmonaire peut être vu</a:t>
            </a:r>
            <a:br>
              <a:rPr lang="fr-FR" dirty="0" smtClean="0"/>
            </a:br>
            <a:r>
              <a:rPr lang="fr-FR" dirty="0" smtClean="0"/>
              <a:t>D) Chez certains patients le foie peut </a:t>
            </a:r>
            <a:r>
              <a:rPr lang="fr-FR" dirty="0"/>
              <a:t>ê</a:t>
            </a:r>
            <a:r>
              <a:rPr lang="fr-FR" dirty="0" smtClean="0"/>
              <a:t>tre visible</a:t>
            </a:r>
            <a:br>
              <a:rPr lang="fr-FR" dirty="0" smtClean="0"/>
            </a:br>
            <a:r>
              <a:rPr lang="fr-FR" dirty="0" smtClean="0"/>
              <a:t>E) L’aorte descendante est retrouvée dans 100% des coupes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QCM 5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5356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Coupe scanner </a:t>
            </a:r>
            <a:r>
              <a:rPr lang="fr-FR" dirty="0" err="1" smtClean="0"/>
              <a:t>injectee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45" y="1602300"/>
            <a:ext cx="9810605" cy="510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680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23909" y="1976649"/>
            <a:ext cx="11210524" cy="4407408"/>
          </a:xfrm>
        </p:spPr>
        <p:txBody>
          <a:bodyPr/>
          <a:lstStyle/>
          <a:p>
            <a:r>
              <a:rPr lang="fr-FR" dirty="0" smtClean="0"/>
              <a:t>QCM 1: AE</a:t>
            </a:r>
            <a:br>
              <a:rPr lang="fr-FR" dirty="0" smtClean="0"/>
            </a:br>
            <a:r>
              <a:rPr lang="fr-FR" dirty="0" smtClean="0"/>
              <a:t>QCM 2: AD</a:t>
            </a:r>
            <a:br>
              <a:rPr lang="fr-FR" dirty="0" smtClean="0"/>
            </a:br>
            <a:r>
              <a:rPr lang="fr-FR" dirty="0" smtClean="0"/>
              <a:t>QCM 3: BE</a:t>
            </a:r>
            <a:br>
              <a:rPr lang="fr-FR" dirty="0" smtClean="0"/>
            </a:br>
            <a:r>
              <a:rPr lang="fr-FR" dirty="0" smtClean="0"/>
              <a:t>QCM 4: CD</a:t>
            </a:r>
            <a:br>
              <a:rPr lang="fr-FR" dirty="0" smtClean="0"/>
            </a:br>
            <a:r>
              <a:rPr lang="fr-FR" dirty="0" smtClean="0"/>
              <a:t>QCM 5: BCDE</a:t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Reponse</a:t>
            </a:r>
            <a:r>
              <a:rPr lang="fr-FR" dirty="0" err="1"/>
              <a:t>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7068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VARIATIONS ANATOMIQUES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Sur toutes nos coupes:</a:t>
            </a:r>
            <a:br>
              <a:rPr lang="fr-FR" dirty="0" smtClean="0"/>
            </a:br>
            <a:r>
              <a:rPr lang="fr-FR" dirty="0" smtClean="0"/>
              <a:t>- les 4 cavités cardiaques </a:t>
            </a:r>
            <a:br>
              <a:rPr lang="fr-FR" dirty="0" smtClean="0"/>
            </a:br>
            <a:r>
              <a:rPr lang="fr-FR" dirty="0" smtClean="0"/>
              <a:t>- aorte descendante</a:t>
            </a:r>
            <a:br>
              <a:rPr lang="fr-FR" dirty="0" smtClean="0"/>
            </a:br>
            <a:r>
              <a:rPr lang="fr-FR" dirty="0" smtClean="0"/>
              <a:t>- œsophage</a:t>
            </a:r>
            <a:br>
              <a:rPr lang="fr-FR" dirty="0" smtClean="0"/>
            </a:br>
            <a:r>
              <a:rPr lang="fr-FR" dirty="0" smtClean="0"/>
              <a:t>- veine azygos</a:t>
            </a:r>
            <a:br>
              <a:rPr lang="fr-FR" dirty="0" smtClean="0"/>
            </a:b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Sur 30% des coupes on peut voir :</a:t>
            </a:r>
            <a:br>
              <a:rPr lang="fr-FR" dirty="0" smtClean="0"/>
            </a:br>
            <a:r>
              <a:rPr lang="fr-FR" dirty="0" smtClean="0"/>
              <a:t>- le pole supérieur du foie</a:t>
            </a:r>
            <a:br>
              <a:rPr lang="fr-FR" dirty="0" smtClean="0"/>
            </a:br>
            <a:r>
              <a:rPr lang="fr-FR" dirty="0" smtClean="0"/>
              <a:t>- le tronc de l’artère pulmonaire</a:t>
            </a:r>
            <a:br>
              <a:rPr lang="fr-FR" dirty="0" smtClean="0"/>
            </a:br>
            <a:endParaRPr lang="fr-FR" dirty="0" smtClean="0"/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319" y="1739586"/>
            <a:ext cx="5757394" cy="454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 flipV="1">
            <a:off x="4378817" y="3987085"/>
            <a:ext cx="3142445" cy="48188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5061397" y="4468969"/>
            <a:ext cx="3573619" cy="3219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6388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2200" dirty="0" smtClean="0"/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endParaRPr lang="fr-FR" sz="2200" dirty="0" smtClean="0"/>
          </a:p>
          <a:p>
            <a:pPr marL="0" indent="0">
              <a:buNone/>
            </a:pPr>
            <a:r>
              <a:rPr lang="fr-FR" sz="2200" dirty="0" smtClean="0"/>
              <a:t>Péricarde → péricardite , tamponnade</a:t>
            </a:r>
            <a:br>
              <a:rPr lang="fr-FR" sz="2200" dirty="0" smtClean="0"/>
            </a:br>
            <a:r>
              <a:rPr lang="fr-FR" sz="2200" dirty="0" smtClean="0"/>
              <a:t>poumon et plèvre→ </a:t>
            </a:r>
            <a:r>
              <a:rPr lang="fr-FR" sz="2200" dirty="0" err="1" smtClean="0"/>
              <a:t>mésotheliome</a:t>
            </a:r>
            <a:r>
              <a:rPr lang="fr-FR" sz="2200" dirty="0" smtClean="0"/>
              <a:t>, cancer du poumon </a:t>
            </a:r>
            <a:br>
              <a:rPr lang="fr-FR" sz="2200" dirty="0" smtClean="0"/>
            </a:br>
            <a:r>
              <a:rPr lang="fr-FR" sz="2200" dirty="0" smtClean="0"/>
              <a:t>œsophage→ sténose de l’œsophage, cancer de l’</a:t>
            </a:r>
            <a:r>
              <a:rPr lang="fr-FR" sz="2200" dirty="0" err="1" smtClean="0"/>
              <a:t>oesophage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 smtClean="0"/>
              <a:t>aorte→ anévrisme aortique, dissection </a:t>
            </a:r>
            <a:br>
              <a:rPr lang="fr-FR" sz="2200" dirty="0" smtClean="0"/>
            </a:br>
            <a:r>
              <a:rPr lang="fr-FR" sz="2200" dirty="0" smtClean="0"/>
              <a:t>veine azygos→ invasion tumorale, thrombose</a:t>
            </a:r>
            <a:br>
              <a:rPr lang="fr-FR" sz="2200" dirty="0" smtClean="0"/>
            </a:br>
            <a:r>
              <a:rPr lang="fr-FR" sz="2200" dirty="0" smtClean="0"/>
              <a:t>cœur→ myocardite</a:t>
            </a:r>
            <a:br>
              <a:rPr lang="fr-FR" sz="2200" dirty="0" smtClean="0"/>
            </a:br>
            <a:endParaRPr lang="fr-FR" sz="22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Pathologies en T7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97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Epanchement </a:t>
            </a:r>
            <a:r>
              <a:rPr lang="fr-FR" dirty="0" err="1" smtClean="0"/>
              <a:t>pericardique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75" y="1564979"/>
            <a:ext cx="793750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143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Irm</a:t>
            </a:r>
            <a:r>
              <a:rPr lang="fr-FR" dirty="0" smtClean="0"/>
              <a:t> T2 a gauche , T1 injectée au gadolinium à droite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péricardite</a:t>
            </a:r>
            <a:br>
              <a:rPr lang="fr-FR" dirty="0"/>
            </a:b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76" y="2220096"/>
            <a:ext cx="9552667" cy="316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4872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Aspect typique suite à l’injection de gadolinium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myocardite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3" y="2297654"/>
            <a:ext cx="5280587" cy="392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8076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Nodules bien visibles car pneumothorax post </a:t>
            </a:r>
            <a:r>
              <a:rPr lang="fr-FR" dirty="0" err="1" smtClean="0"/>
              <a:t>thoracoscopie</a:t>
            </a:r>
            <a:r>
              <a:rPr lang="fr-FR" dirty="0" smtClean="0"/>
              <a:t>                                  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</a:t>
            </a:r>
            <a:r>
              <a:rPr lang="fr-FR" dirty="0" err="1" smtClean="0"/>
              <a:t>mésothéliome</a:t>
            </a:r>
            <a:endParaRPr lang="fr-FR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690" y="2390436"/>
            <a:ext cx="4458924" cy="400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4127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lle">
  <a:themeElements>
    <a:clrScheme name="Grille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ll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ll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267</TotalTime>
  <Words>303</Words>
  <Application>Microsoft Office PowerPoint</Application>
  <PresentationFormat>Personnalisé</PresentationFormat>
  <Paragraphs>85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Grille</vt:lpstr>
      <vt:lpstr>Coupe T7 et bases anatomiques du cathétérisme cardiaque</vt:lpstr>
      <vt:lpstr>I) Presentation de la coupe t7</vt:lpstr>
      <vt:lpstr>Coupe scanner injectee</vt:lpstr>
      <vt:lpstr>VARIATIONS ANATOMIQUES</vt:lpstr>
      <vt:lpstr>Pathologies en T7</vt:lpstr>
      <vt:lpstr>Epanchement pericardique </vt:lpstr>
      <vt:lpstr>péricardite </vt:lpstr>
      <vt:lpstr>myocardite</vt:lpstr>
      <vt:lpstr>     mésothéliome</vt:lpstr>
      <vt:lpstr>mesotheliome</vt:lpstr>
      <vt:lpstr>Cancer bronchopulmonaire primitif</vt:lpstr>
      <vt:lpstr>Lobes pulmonaires et t7</vt:lpstr>
      <vt:lpstr>Cancer de l’œsophage</vt:lpstr>
      <vt:lpstr>Anévrisme DE L’aorte thoracique (maladie de marfan)</vt:lpstr>
      <vt:lpstr>Thrombose de l’azygos</vt:lpstr>
      <vt:lpstr>Ii) BASES ANATOMIQUES DU CATHETERISME CARDIAQUE : Définition et presentation</vt:lpstr>
      <vt:lpstr>Diapositive 17</vt:lpstr>
      <vt:lpstr>Indications :</vt:lpstr>
      <vt:lpstr>Cathétérisme droit</vt:lpstr>
      <vt:lpstr>Anatomie Triangle de scarpa pour le point de ponction</vt:lpstr>
      <vt:lpstr>Diapositive 21</vt:lpstr>
      <vt:lpstr>Cathétérisme gauche : deux techniques</vt:lpstr>
      <vt:lpstr>Cathétérisme gauche : deux techniques</vt:lpstr>
      <vt:lpstr>Complications</vt:lpstr>
      <vt:lpstr>QCM 1</vt:lpstr>
      <vt:lpstr>QCM 2</vt:lpstr>
      <vt:lpstr>QCM 3</vt:lpstr>
      <vt:lpstr>QCM 4 </vt:lpstr>
      <vt:lpstr>QCM 5</vt:lpstr>
      <vt:lpstr>Reponses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Cathétérisme cardiaque</dc:title>
  <dc:creator>Perru Cyrille</dc:creator>
  <cp:lastModifiedBy>User</cp:lastModifiedBy>
  <cp:revision>27</cp:revision>
  <dcterms:created xsi:type="dcterms:W3CDTF">2015-04-28T19:36:59Z</dcterms:created>
  <dcterms:modified xsi:type="dcterms:W3CDTF">2015-05-04T06:23:23Z</dcterms:modified>
</cp:coreProperties>
</file>