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9" r:id="rId3"/>
    <p:sldId id="283" r:id="rId4"/>
    <p:sldId id="280" r:id="rId5"/>
    <p:sldId id="281" r:id="rId6"/>
    <p:sldId id="263" r:id="rId7"/>
    <p:sldId id="268" r:id="rId8"/>
    <p:sldId id="258" r:id="rId9"/>
    <p:sldId id="260" r:id="rId10"/>
    <p:sldId id="266" r:id="rId11"/>
    <p:sldId id="269" r:id="rId12"/>
    <p:sldId id="265" r:id="rId13"/>
    <p:sldId id="271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6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05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5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55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34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77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08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66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6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23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01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5960-4B83-422B-92CA-363C916774DF}" type="datetimeFigureOut">
              <a:rPr lang="fr-FR" smtClean="0"/>
              <a:pPr/>
              <a:t>04/05/2015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079E6-275F-4F36-BD6B-02EDAD069A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637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Groupe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89964"/>
          </a:xfrm>
        </p:spPr>
        <p:txBody>
          <a:bodyPr>
            <a:normAutofit lnSpcReduction="10000"/>
          </a:bodyPr>
          <a:lstStyle/>
          <a:p>
            <a:r>
              <a:rPr lang="fr-FR" sz="8800" dirty="0" smtClean="0"/>
              <a:t>COUPE T2</a:t>
            </a:r>
          </a:p>
          <a:p>
            <a:r>
              <a:rPr lang="fr-FR" sz="8800" dirty="0" smtClean="0"/>
              <a:t>TRACHEOTOMIE</a:t>
            </a:r>
            <a:endParaRPr lang="fr-FR" sz="8800" dirty="0"/>
          </a:p>
        </p:txBody>
      </p:sp>
      <p:sp>
        <p:nvSpPr>
          <p:cNvPr id="4" name="ZoneTexte 3"/>
          <p:cNvSpPr txBox="1"/>
          <p:nvPr/>
        </p:nvSpPr>
        <p:spPr>
          <a:xfrm>
            <a:off x="529390" y="4981074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ELISE PIGNOL</a:t>
            </a:r>
          </a:p>
          <a:p>
            <a:r>
              <a:rPr lang="fr-FR" dirty="0" smtClean="0"/>
              <a:t>IRFANE ISSOUFALY</a:t>
            </a:r>
          </a:p>
          <a:p>
            <a:r>
              <a:rPr lang="fr-FR" dirty="0" smtClean="0"/>
              <a:t>ROMAIN HEMBERT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23674" y="4981074"/>
            <a:ext cx="300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BENJAMIN MEMMI</a:t>
            </a:r>
          </a:p>
          <a:p>
            <a:r>
              <a:rPr lang="fr-FR" smtClean="0"/>
              <a:t>JAD BOUMHIDI</a:t>
            </a:r>
            <a:endParaRPr lang="fr-FR" dirty="0" smtClean="0"/>
          </a:p>
          <a:p>
            <a:r>
              <a:rPr lang="fr-FR" dirty="0" smtClean="0"/>
              <a:t>HUGUES VAUTIER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49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388" y="366837"/>
            <a:ext cx="4130415" cy="2791672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67075" y="198567"/>
            <a:ext cx="4644188" cy="492682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14935" y="516161"/>
            <a:ext cx="2224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+mj-lt"/>
                <a:ea typeface="+mj-ea"/>
                <a:cs typeface="+mj-cs"/>
              </a:rPr>
              <a:t>PROCEDURE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4935" y="2887579"/>
            <a:ext cx="59676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DECUBITUS DORSAL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EPAULE SURELEVEE (BILLOT)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HYPEREXTENSION CERVICALE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REPERAGES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MANDIBULE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OS HYOIDE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CARTILAGE THYROIDE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CARTILAGE CRICOÏDE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M. STERNO CLEIDO MASTOIDIEN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FOURCHETTE STERNALE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LIGNE INCISION (2 TRAVERS DOIGTS ≈ 3CM)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676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514935" y="348520"/>
            <a:ext cx="2224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+mj-lt"/>
                <a:ea typeface="+mj-ea"/>
                <a:cs typeface="+mj-cs"/>
              </a:rPr>
              <a:t>PROCEDURE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23" y="1163613"/>
            <a:ext cx="4020817" cy="22617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33" y="3863118"/>
            <a:ext cx="4115899" cy="23151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2800" y="3855623"/>
            <a:ext cx="3961740" cy="22959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7915" y="1163613"/>
            <a:ext cx="4020817" cy="231519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56410" y="1447482"/>
            <a:ext cx="38140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ABORD TRACHEE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PEAU (HORIZONTALE ARCIFORME)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MUSCLE PAUCIER DU COU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GRAISSE SOUS DERMIQUE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V. JUGULAIRES ANT (+/- HEMOSTASE)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LIGNE BLANCHE (VERTICALE)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MUSCLES SOUS HYOIDIENS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V THYROÏDIENNES INF (HEMOSTASE)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ISTHME THYROIDEN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LOBES THYROÏDIENS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TRACHEE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/>
              <a:t>2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-4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 ANNEAUX TRACHEAUX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r>
              <a:rPr lang="fr-FR" sz="1600" dirty="0" smtClean="0"/>
              <a:t>RETRAIT SONDE INTUBATION</a:t>
            </a:r>
          </a:p>
          <a:p>
            <a:r>
              <a:rPr lang="fr-FR" sz="1600" dirty="0" smtClean="0"/>
              <a:t>VERIFICATION BALLONET</a:t>
            </a:r>
          </a:p>
          <a:p>
            <a:r>
              <a:rPr lang="fr-FR" dirty="0" smtClean="0"/>
              <a:t>INTRODUCTION CANULE</a:t>
            </a:r>
          </a:p>
          <a:p>
            <a:r>
              <a:rPr lang="fr-FR" dirty="0" smtClean="0"/>
              <a:t>FIXATION CANULE (SUTURE)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68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914400" y="1690687"/>
            <a:ext cx="10804358" cy="4486276"/>
          </a:xfrm>
        </p:spPr>
        <p:txBody>
          <a:bodyPr>
            <a:normAutofit/>
          </a:bodyPr>
          <a:lstStyle/>
          <a:p>
            <a:r>
              <a:rPr lang="fr-FR" sz="3600" u="sng" dirty="0" smtClean="0"/>
              <a:t>PRECOCES</a:t>
            </a:r>
          </a:p>
          <a:p>
            <a:pPr lvl="1"/>
            <a:r>
              <a:rPr lang="fr-FR" sz="3200" dirty="0" smtClean="0"/>
              <a:t>HEMORRAGIE (DEFAUT HEMOSTASE)</a:t>
            </a:r>
          </a:p>
          <a:p>
            <a:pPr lvl="1"/>
            <a:r>
              <a:rPr lang="fr-FR" sz="3200" dirty="0" smtClean="0"/>
              <a:t>EMPHYSÈME SOUS CUTANEE CERVICAL</a:t>
            </a:r>
          </a:p>
          <a:p>
            <a:r>
              <a:rPr lang="fr-FR" sz="3600" u="sng" dirty="0" smtClean="0"/>
              <a:t>TARDIVES</a:t>
            </a:r>
          </a:p>
          <a:p>
            <a:pPr lvl="1"/>
            <a:r>
              <a:rPr lang="fr-FR" sz="2800" dirty="0" smtClean="0"/>
              <a:t>INFECTION VAI</a:t>
            </a:r>
          </a:p>
          <a:p>
            <a:pPr lvl="1"/>
            <a:r>
              <a:rPr lang="fr-FR" sz="2800" dirty="0" smtClean="0"/>
              <a:t>FISTULE OESOTRACHEALE</a:t>
            </a:r>
          </a:p>
          <a:p>
            <a:pPr lvl="1"/>
            <a:r>
              <a:rPr lang="fr-FR" sz="2800" dirty="0" smtClean="0"/>
              <a:t>STÉNOSE LARYNGO TRACHEALE</a:t>
            </a:r>
          </a:p>
          <a:p>
            <a:pPr lvl="1"/>
            <a:endParaRPr lang="fr-FR" dirty="0" smtClean="0"/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490872" y="234662"/>
            <a:ext cx="5429868" cy="1045498"/>
          </a:xfrm>
        </p:spPr>
        <p:txBody>
          <a:bodyPr>
            <a:normAutofit/>
          </a:bodyPr>
          <a:lstStyle/>
          <a:p>
            <a:r>
              <a:rPr lang="fr-FR" dirty="0" smtClean="0"/>
              <a:t>COMPLICATIONS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7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8811" y="-128169"/>
            <a:ext cx="10515600" cy="1325563"/>
          </a:xfrm>
        </p:spPr>
        <p:txBody>
          <a:bodyPr/>
          <a:lstStyle/>
          <a:p>
            <a:r>
              <a:rPr lang="fr-FR" dirty="0" smtClean="0"/>
              <a:t>QCM COUPE T2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96779" y="971383"/>
            <a:ext cx="11191211" cy="490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i="1" u="sng" dirty="0"/>
              <a:t>Q1</a:t>
            </a:r>
            <a:r>
              <a:rPr lang="fr-FR" i="1" u="sng" dirty="0"/>
              <a:t>: </a:t>
            </a:r>
            <a:r>
              <a:rPr lang="fr-FR" i="1" u="sng" dirty="0" smtClean="0"/>
              <a:t>concernant la coupe T2, </a:t>
            </a:r>
            <a:r>
              <a:rPr lang="fr-FR" i="1" u="sng" dirty="0"/>
              <a:t>quelle(s) proposition est (sont) vraie(s </a:t>
            </a:r>
            <a:r>
              <a:rPr lang="fr-FR" i="1" u="sng" dirty="0" smtClean="0"/>
              <a:t>?</a:t>
            </a:r>
            <a:endParaRPr lang="fr-FR" i="1" u="sng" dirty="0"/>
          </a:p>
          <a:p>
            <a:r>
              <a:rPr lang="fr-FR" dirty="0"/>
              <a:t>A</a:t>
            </a:r>
            <a:r>
              <a:rPr lang="fr-FR" dirty="0"/>
              <a:t>. La thyroïde se situe dans la même loge que l'œsophage</a:t>
            </a:r>
          </a:p>
          <a:p>
            <a:r>
              <a:rPr lang="fr-FR" dirty="0"/>
              <a:t>B. Le plan veineux se situe en avant du plan artériel</a:t>
            </a:r>
          </a:p>
          <a:p>
            <a:r>
              <a:rPr lang="fr-FR" dirty="0"/>
              <a:t>C. Le nerf récurrent droit nait en T3 </a:t>
            </a:r>
          </a:p>
          <a:p>
            <a:r>
              <a:rPr lang="fr-FR" dirty="0"/>
              <a:t>D. </a:t>
            </a:r>
            <a:r>
              <a:rPr lang="fr-FR" dirty="0"/>
              <a:t>L‘Art. </a:t>
            </a:r>
            <a:r>
              <a:rPr lang="fr-FR" dirty="0"/>
              <a:t>carotide commune, la V jugulaire </a:t>
            </a:r>
            <a:r>
              <a:rPr lang="fr-FR" dirty="0" err="1"/>
              <a:t>int</a:t>
            </a:r>
            <a:r>
              <a:rPr lang="fr-FR" dirty="0"/>
              <a:t>. et le nerf vague sont contenu dans le même paquet vasculo-nerveux</a:t>
            </a:r>
          </a:p>
          <a:p>
            <a:r>
              <a:rPr lang="fr-FR" dirty="0"/>
              <a:t>E. Le nerf phrénique longe la face externe de la veine brachio-céphalique droite</a:t>
            </a:r>
          </a:p>
          <a:p>
            <a:r>
              <a:rPr lang="fr-FR" sz="1900" dirty="0"/>
              <a:t> </a:t>
            </a:r>
            <a:r>
              <a:rPr lang="fr-FR" sz="1900" dirty="0" smtClean="0">
                <a:solidFill>
                  <a:srgbClr val="FFC000"/>
                </a:solidFill>
              </a:rPr>
              <a:t>Réponses</a:t>
            </a:r>
            <a:r>
              <a:rPr lang="fr-FR" sz="1900" dirty="0">
                <a:solidFill>
                  <a:srgbClr val="FFC000"/>
                </a:solidFill>
              </a:rPr>
              <a:t> : A.B.D.E</a:t>
            </a:r>
          </a:p>
          <a:p>
            <a:pPr algn="r"/>
            <a:r>
              <a:rPr lang="fr-FR" dirty="0" smtClean="0"/>
              <a:t>  </a:t>
            </a:r>
            <a:r>
              <a:rPr lang="fr-FR" i="1" dirty="0" smtClean="0"/>
              <a:t>C </a:t>
            </a:r>
            <a:r>
              <a:rPr lang="fr-FR" i="1" dirty="0"/>
              <a:t>faux, le nerf récurent droit nait en T1/T2 donc parfois il n’est pas visible sur une coupe T2</a:t>
            </a:r>
          </a:p>
          <a:p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i="1" u="sng" dirty="0" smtClean="0"/>
              <a:t>Q2: </a:t>
            </a:r>
            <a:r>
              <a:rPr lang="fr-FR" sz="1900" i="1" u="sng" dirty="0"/>
              <a:t>Quelles éléments peux </a:t>
            </a:r>
            <a:r>
              <a:rPr lang="fr-FR" sz="1900" i="1" u="sng" dirty="0" smtClean="0"/>
              <a:t>t-on </a:t>
            </a:r>
            <a:r>
              <a:rPr lang="fr-FR" sz="1900" i="1" u="sng" dirty="0"/>
              <a:t>retrouver sur une coupe en </a:t>
            </a:r>
            <a:r>
              <a:rPr lang="fr-FR" sz="1900" i="1" u="sng" dirty="0" smtClean="0"/>
              <a:t>T2?</a:t>
            </a:r>
            <a:endParaRPr lang="fr-FR" sz="1900" i="1" u="sng" dirty="0"/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r-FR" dirty="0"/>
              <a:t>A</a:t>
            </a:r>
            <a:r>
              <a:rPr lang="fr-FR" dirty="0"/>
              <a:t>. Les troncs veineux brachiaux céphaliques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r-FR" dirty="0"/>
              <a:t>B. La veine cave supérieure 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r-FR" dirty="0"/>
              <a:t>C. Le sternum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r-FR" dirty="0"/>
              <a:t>D. Le nerf vague (X) est plus latéral que le nerf phrénique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fr-FR" dirty="0"/>
              <a:t>E. Le nerf récurrent laryngé se situe entre la trachée et la thyroïde</a:t>
            </a:r>
          </a:p>
          <a:p>
            <a:r>
              <a:rPr lang="fr-FR" dirty="0" smtClean="0">
                <a:solidFill>
                  <a:srgbClr val="FFC000"/>
                </a:solidFill>
              </a:rPr>
              <a:t>Réponses</a:t>
            </a:r>
            <a:r>
              <a:rPr lang="fr-FR" dirty="0">
                <a:solidFill>
                  <a:srgbClr val="FFC000"/>
                </a:solidFill>
              </a:rPr>
              <a:t> : A.C. </a:t>
            </a: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52" y="3248525"/>
            <a:ext cx="3284622" cy="3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8811" y="-128169"/>
            <a:ext cx="10515600" cy="1325563"/>
          </a:xfrm>
        </p:spPr>
        <p:txBody>
          <a:bodyPr/>
          <a:lstStyle/>
          <a:p>
            <a:r>
              <a:rPr lang="fr-FR" dirty="0" smtClean="0"/>
              <a:t>QCM TRACHEOTOMIE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05063" y="971383"/>
            <a:ext cx="11385884" cy="5513638"/>
          </a:xfrm>
        </p:spPr>
        <p:txBody>
          <a:bodyPr>
            <a:normAutofit fontScale="92500" lnSpcReduction="10000"/>
          </a:bodyPr>
          <a:lstStyle/>
          <a:p>
            <a:r>
              <a:rPr lang="fr-FR" sz="2000" i="1" u="sng" dirty="0" smtClean="0"/>
              <a:t>Q3: </a:t>
            </a:r>
            <a:r>
              <a:rPr lang="fr-FR" sz="2000" i="1" u="sng" dirty="0" smtClean="0"/>
              <a:t>Concernant la trachéotomie, quelle(s) proposition est (sont) vraie(s) </a:t>
            </a:r>
            <a:r>
              <a:rPr lang="fr-FR" sz="2000" dirty="0" smtClean="0"/>
              <a:t>: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L’incision horizontale de la trachée se fait à 2 travers de doigts au dessus de la fourchette sternale.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Il existe un fort risque hémorragique par lésion des v. jugulaires internes.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Le m. SCM fait partie du losange de la trachéotomie.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L’abord de la trachée se fait habituellement par section de l’isthme thyroïdien.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L’incision de la trachée se fait entre le 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et le 2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anneau trachéal.</a:t>
            </a:r>
          </a:p>
          <a:p>
            <a:pPr marL="0" indent="0">
              <a:buNone/>
            </a:pPr>
            <a:r>
              <a:rPr lang="fr-FR" sz="2000" dirty="0" smtClean="0">
                <a:solidFill>
                  <a:srgbClr val="FFC000"/>
                </a:solidFill>
              </a:rPr>
              <a:t>Réponse : </a:t>
            </a:r>
            <a:r>
              <a:rPr lang="fr-FR" sz="2000" dirty="0" smtClean="0">
                <a:solidFill>
                  <a:srgbClr val="FFC000"/>
                </a:solidFill>
              </a:rPr>
              <a:t>A.D.</a:t>
            </a:r>
            <a:endParaRPr lang="fr-FR" sz="20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i="1" u="sng" dirty="0" smtClean="0"/>
              <a:t>Q4: </a:t>
            </a:r>
            <a:r>
              <a:rPr lang="fr-FR" sz="2000" i="1" u="sng" dirty="0"/>
              <a:t>Concernant la trachéotomie, quelle(s) proposition est (sont) vraie(s) </a:t>
            </a:r>
            <a:r>
              <a:rPr lang="fr-FR" sz="2000" i="1" u="sng" dirty="0" smtClean="0"/>
              <a:t>: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La trachéotomie est un abouchement définitif de la trachée à la peau.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En urgence, une trachéotomie per cutanée est recommandée.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La sténose laryngo trachéale est une complication tardive de la trachéotomie.</a:t>
            </a:r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La trachéotomie s’effectue au dessus du cartilage thyroïdien.</a:t>
            </a:r>
            <a:r>
              <a:rPr lang="fr-FR" sz="2000" dirty="0"/>
              <a:t> </a:t>
            </a:r>
            <a:endParaRPr lang="fr-FR" sz="2000" dirty="0" smtClean="0"/>
          </a:p>
          <a:p>
            <a:pPr marL="457200" indent="-457200">
              <a:buFont typeface="+mj-lt"/>
              <a:buAutoNum type="alphaUcPeriod"/>
            </a:pPr>
            <a:r>
              <a:rPr lang="fr-FR" sz="2000" dirty="0" smtClean="0"/>
              <a:t>Le </a:t>
            </a:r>
            <a:r>
              <a:rPr lang="fr-FR" sz="2000" dirty="0"/>
              <a:t>muscle peaucier du coup </a:t>
            </a:r>
            <a:r>
              <a:rPr lang="fr-FR" sz="2000" dirty="0" smtClean="0"/>
              <a:t>est lésé </a:t>
            </a:r>
            <a:r>
              <a:rPr lang="fr-FR" sz="2000" dirty="0"/>
              <a:t>lors de la trachéotomie</a:t>
            </a:r>
          </a:p>
          <a:p>
            <a:pPr marL="0" indent="0">
              <a:buNone/>
            </a:pPr>
            <a:r>
              <a:rPr lang="fr-FR" sz="2000" dirty="0" smtClean="0">
                <a:solidFill>
                  <a:srgbClr val="FFC000"/>
                </a:solidFill>
              </a:rPr>
              <a:t>Réponse : </a:t>
            </a:r>
            <a:r>
              <a:rPr lang="fr-FR" sz="2000" dirty="0" smtClean="0">
                <a:solidFill>
                  <a:srgbClr val="FFC000"/>
                </a:solidFill>
              </a:rPr>
              <a:t>C.E.</a:t>
            </a:r>
            <a:endParaRPr lang="fr-FR" sz="2000" dirty="0" smtClean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fr-FR" sz="20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  <a:p>
            <a:pPr marL="457200" indent="-457200">
              <a:buFont typeface="+mj-lt"/>
              <a:buAutoNum type="alphaUcPeriod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011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6895"/>
          </a:xfrm>
        </p:spPr>
        <p:txBody>
          <a:bodyPr>
            <a:normAutofit/>
          </a:bodyPr>
          <a:lstStyle/>
          <a:p>
            <a:r>
              <a:rPr lang="fr-FR" sz="5400" dirty="0" smtClean="0"/>
              <a:t>COUPE T2</a:t>
            </a:r>
            <a:endParaRPr lang="fr-FR" sz="5400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28" y="1058863"/>
            <a:ext cx="8984670" cy="5118100"/>
          </a:xfrm>
        </p:spPr>
      </p:pic>
      <p:pic>
        <p:nvPicPr>
          <p:cNvPr id="5" name="Espace réservé du contenu 1" descr="T2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 b="10411"/>
          <a:stretch>
            <a:fillRect/>
          </a:stretch>
        </p:blipFill>
        <p:spPr>
          <a:xfrm>
            <a:off x="2828925" y="1058863"/>
            <a:ext cx="8890000" cy="5118100"/>
          </a:xfrm>
          <a:prstGeom prst="rect">
            <a:avLst/>
          </a:prstGeom>
        </p:spPr>
      </p:pic>
      <p:pic>
        <p:nvPicPr>
          <p:cNvPr id="6" name="Espace réservé du contenu 7" descr="T2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 b="10411"/>
          <a:stretch>
            <a:fillRect/>
          </a:stretch>
        </p:blipFill>
        <p:spPr>
          <a:xfrm>
            <a:off x="2904358" y="1095800"/>
            <a:ext cx="8890000" cy="5118100"/>
          </a:xfrm>
          <a:prstGeom prst="rect">
            <a:avLst/>
          </a:prstGeom>
        </p:spPr>
      </p:pic>
      <p:pic>
        <p:nvPicPr>
          <p:cNvPr id="7" name="Espace réservé du contenu 1" descr="T2-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 b="10411"/>
          <a:stretch>
            <a:fillRect/>
          </a:stretch>
        </p:blipFill>
        <p:spPr>
          <a:xfrm>
            <a:off x="2885117" y="1076557"/>
            <a:ext cx="8890000" cy="5118100"/>
          </a:xfrm>
          <a:prstGeom prst="rect">
            <a:avLst/>
          </a:prstGeom>
        </p:spPr>
      </p:pic>
      <p:pic>
        <p:nvPicPr>
          <p:cNvPr id="8" name="Espace réservé du contenu 1" descr="T2-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 b="10411"/>
          <a:stretch>
            <a:fillRect/>
          </a:stretch>
        </p:blipFill>
        <p:spPr>
          <a:xfrm>
            <a:off x="2865875" y="1076557"/>
            <a:ext cx="8890000" cy="5118100"/>
          </a:xfrm>
          <a:prstGeom prst="rect">
            <a:avLst/>
          </a:prstGeom>
        </p:spPr>
      </p:pic>
      <p:pic>
        <p:nvPicPr>
          <p:cNvPr id="9" name="Espace réservé du contenu 6" descr="Capture d’écran 2015-05-03 à 16.09.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1" r="-7701"/>
          <a:stretch>
            <a:fillRect/>
          </a:stretch>
        </p:blipFill>
        <p:spPr>
          <a:xfrm>
            <a:off x="2963617" y="1039619"/>
            <a:ext cx="8890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-251361"/>
            <a:ext cx="2784389" cy="39022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08" y="-441923"/>
            <a:ext cx="3056335" cy="42833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54" y="-384256"/>
            <a:ext cx="3056335" cy="42833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2467233"/>
            <a:ext cx="3132995" cy="43907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01" y="2825578"/>
            <a:ext cx="2843033" cy="39843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14" y="2695176"/>
            <a:ext cx="29360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	LA COUPE EN T2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Elément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anatomique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Thyroïde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Tronc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arteriel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brachio-cephalique</a:t>
                      </a:r>
                      <a:r>
                        <a:rPr lang="fr-FR" baseline="0" dirty="0" smtClean="0"/>
                        <a:t> droit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Troncs veineux </a:t>
                      </a:r>
                      <a:r>
                        <a:rPr lang="fr-FR" dirty="0" err="1" smtClean="0"/>
                        <a:t>brachio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cephalique</a:t>
                      </a:r>
                      <a:r>
                        <a:rPr lang="fr-FR" dirty="0" smtClean="0"/>
                        <a:t> 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Artère et veine sous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claviere</a:t>
                      </a:r>
                      <a:r>
                        <a:rPr lang="fr-FR" baseline="0" dirty="0" smtClean="0"/>
                        <a:t> droite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Carotide commune</a:t>
                      </a:r>
                      <a:r>
                        <a:rPr lang="fr-FR" baseline="0" dirty="0" smtClean="0"/>
                        <a:t> gauche;</a:t>
                      </a:r>
                    </a:p>
                    <a:p>
                      <a:r>
                        <a:rPr lang="fr-FR" baseline="0" dirty="0" smtClean="0"/>
                        <a:t>œsophage;</a:t>
                      </a:r>
                    </a:p>
                    <a:p>
                      <a:r>
                        <a:rPr lang="fr-FR" baseline="0" dirty="0" smtClean="0"/>
                        <a:t>trachée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Fréquence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70%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963827" y="4489622"/>
            <a:ext cx="51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A partir de 20 coupes scanner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COUPE EN T2: similitudes et </a:t>
            </a:r>
            <a:r>
              <a:rPr lang="fr-FR" dirty="0" err="1" smtClean="0"/>
              <a:t>differences</a:t>
            </a:r>
            <a:endParaRPr lang="fr-FR" dirty="0"/>
          </a:p>
        </p:txBody>
      </p:sp>
      <p:pic>
        <p:nvPicPr>
          <p:cNvPr id="4" name="Espace réservé du contenu 3" descr="image thorax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2500" y="1819922"/>
            <a:ext cx="4280835" cy="4523173"/>
          </a:xfrm>
        </p:spPr>
      </p:pic>
      <p:pic>
        <p:nvPicPr>
          <p:cNvPr id="5" name="Image 4" descr="image thorax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7998" y="1731145"/>
            <a:ext cx="4195506" cy="458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TRACHEOTOMIE</a:t>
            </a:r>
            <a:endParaRPr lang="fr-FR" sz="54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25254" y="1690687"/>
            <a:ext cx="8193504" cy="4486276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OUVERTURE </a:t>
            </a:r>
            <a:r>
              <a:rPr lang="fr-FR" sz="2400" dirty="0"/>
              <a:t>TRACHEE </a:t>
            </a:r>
            <a:r>
              <a:rPr lang="fr-FR" sz="2400" dirty="0" smtClean="0"/>
              <a:t>TEMPORAIRE + MISE EN PLACE CANULE </a:t>
            </a:r>
            <a:r>
              <a:rPr lang="fr-FR" sz="2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 </a:t>
            </a:r>
            <a:r>
              <a:rPr lang="fr-FR" sz="24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RETABLIR VENTILATION EFFICACE</a:t>
            </a:r>
          </a:p>
          <a:p>
            <a:endParaRPr lang="fr-FR" sz="2400" dirty="0" smtClean="0"/>
          </a:p>
          <a:p>
            <a:r>
              <a:rPr lang="fr-FR" sz="2400" dirty="0" smtClean="0"/>
              <a:t>INDICATIONS :</a:t>
            </a:r>
          </a:p>
          <a:p>
            <a:pPr lvl="1"/>
            <a:r>
              <a:rPr lang="fr-FR" sz="2000" dirty="0" smtClean="0"/>
              <a:t>OBSTRUCTION VAS – ASPHYXIE</a:t>
            </a:r>
          </a:p>
          <a:p>
            <a:pPr lvl="1"/>
            <a:r>
              <a:rPr lang="fr-FR" sz="2000" dirty="0" smtClean="0"/>
              <a:t>INTUBATION DIFFICILE – VENTILATION PROLONGEE</a:t>
            </a:r>
          </a:p>
          <a:p>
            <a:r>
              <a:rPr lang="fr-FR" sz="2400" dirty="0" smtClean="0"/>
              <a:t>3 TYPES :</a:t>
            </a:r>
          </a:p>
          <a:p>
            <a:pPr lvl="1"/>
            <a:r>
              <a:rPr lang="fr-FR" sz="2000" b="1" u="sng" dirty="0" smtClean="0"/>
              <a:t>PROGRAMMEE : CHIRURGICALE (OUVERTE)</a:t>
            </a:r>
          </a:p>
          <a:p>
            <a:pPr lvl="1"/>
            <a:r>
              <a:rPr lang="fr-FR" sz="2000" dirty="0" smtClean="0"/>
              <a:t>URGENCE : CRICOTHYROIDOTOMIE</a:t>
            </a:r>
          </a:p>
          <a:p>
            <a:pPr lvl="1"/>
            <a:r>
              <a:rPr lang="fr-FR" sz="2000" dirty="0" smtClean="0"/>
              <a:t>PER CUTANEE</a:t>
            </a:r>
          </a:p>
          <a:p>
            <a:pPr lvl="1"/>
            <a:endParaRPr lang="fr-FR" dirty="0" smtClean="0"/>
          </a:p>
          <a:p>
            <a:r>
              <a:rPr lang="fr-FR" sz="2200" dirty="0" smtClean="0"/>
              <a:t>/!\ TRACHEOSTOMIE = DEFINITIF / TRACHEOTOMIE = REVERSIBLE</a:t>
            </a:r>
          </a:p>
          <a:p>
            <a:pPr lvl="1"/>
            <a:endParaRPr lang="fr-FR" dirty="0" smtClean="0"/>
          </a:p>
        </p:txBody>
      </p:sp>
      <p:pic>
        <p:nvPicPr>
          <p:cNvPr id="6" name="Image 5" descr="http://www.google.fr/url?source=imglanding&amp;ct=img&amp;q=http://1.bp.blogspot.com/_keLnWOio9Vo/TOurkluL2xI/AAAAAAAAACE/vAva_6MwK2Y/s320/trach.gif&amp;sa=X&amp;ei=jZxEVfX1BsGsUqiDg4gK&amp;ved=0CAkQ8wc4SA&amp;usg=AFQjCNFJaEo4E7EzCZTiWD1l12LQyK3x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5" y="1786939"/>
            <a:ext cx="2966537" cy="4018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90872" y="234662"/>
            <a:ext cx="3932237" cy="661737"/>
          </a:xfrm>
        </p:spPr>
        <p:txBody>
          <a:bodyPr/>
          <a:lstStyle/>
          <a:p>
            <a:r>
              <a:rPr lang="fr-FR" dirty="0" smtClean="0"/>
              <a:t>BASES ANATOMIQUES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336884" y="1130968"/>
            <a:ext cx="4435141" cy="4738020"/>
          </a:xfrm>
        </p:spPr>
        <p:txBody>
          <a:bodyPr/>
          <a:lstStyle/>
          <a:p>
            <a:r>
              <a:rPr lang="fr-FR" b="1" u="sng" dirty="0" smtClean="0"/>
              <a:t>TRACHEE VUE SAGITALE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SEGMENT </a:t>
            </a:r>
            <a:r>
              <a:rPr lang="fr-FR" dirty="0" smtClean="0"/>
              <a:t>CERVICAL TRACHEE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CRICOIDE (C6)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MANUBRIUM STERNAL (T2)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TRACHEE  : OBLIQUE BAS – ARRIERE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1</a:t>
            </a:r>
            <a:r>
              <a:rPr lang="fr-FR" baseline="30000" dirty="0" smtClean="0"/>
              <a:t>e</a:t>
            </a:r>
            <a:r>
              <a:rPr lang="fr-FR" dirty="0" smtClean="0"/>
              <a:t> CARTILAGE TRACHEAL = 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TRACHEE (BORD SUP STERNUM) = </a:t>
            </a:r>
            <a:r>
              <a:rPr lang="fr-FR" b="1" dirty="0" smtClean="0"/>
              <a:t>3CM</a:t>
            </a:r>
          </a:p>
          <a:p>
            <a:r>
              <a:rPr lang="fr-FR" dirty="0"/>
              <a:t>	</a:t>
            </a:r>
            <a:endParaRPr lang="fr-FR" dirty="0" smtClean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94" y="1130968"/>
            <a:ext cx="7545525" cy="422905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722" y="3533041"/>
            <a:ext cx="2685714" cy="3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90872" y="234662"/>
            <a:ext cx="3932237" cy="661737"/>
          </a:xfrm>
        </p:spPr>
        <p:txBody>
          <a:bodyPr/>
          <a:lstStyle/>
          <a:p>
            <a:r>
              <a:rPr lang="fr-FR" dirty="0" smtClean="0"/>
              <a:t>BASES ANATOMIQUES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94" y="234662"/>
            <a:ext cx="6533148" cy="6402322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490872" y="1130968"/>
            <a:ext cx="4281153" cy="4738020"/>
          </a:xfrm>
        </p:spPr>
        <p:txBody>
          <a:bodyPr/>
          <a:lstStyle/>
          <a:p>
            <a:r>
              <a:rPr lang="fr-FR" b="1" u="sng" dirty="0" smtClean="0"/>
              <a:t>MUSCLES DU COU VUE ANTERIEURE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LOSANGE TRACHEOTOMIE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SUPERIEURE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STERNO CLEIDO HYOIDIEN (DEDANS)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HOMO HYOIDIEN (DEHORS)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THYRO HYOIDIEN (PROFOND)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INFERIEURE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STERNO THYROIDIEN</a:t>
            </a:r>
          </a:p>
        </p:txBody>
      </p:sp>
    </p:spTree>
    <p:extLst>
      <p:ext uri="{BB962C8B-B14F-4D97-AF65-F5344CB8AC3E}">
        <p14:creationId xmlns:p14="http://schemas.microsoft.com/office/powerpoint/2010/main" val="5395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90872" y="234662"/>
            <a:ext cx="3932237" cy="661737"/>
          </a:xfrm>
        </p:spPr>
        <p:txBody>
          <a:bodyPr/>
          <a:lstStyle/>
          <a:p>
            <a:r>
              <a:rPr lang="fr-FR" dirty="0" smtClean="0"/>
              <a:t>BASES ANATOMIQUES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490873" y="1130968"/>
            <a:ext cx="3455485" cy="3838074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COUPE TRANSVERSALE EN C6</a:t>
            </a:r>
          </a:p>
          <a:p>
            <a:r>
              <a:rPr lang="fr-FR" u="sng" dirty="0" smtClean="0"/>
              <a:t>ÉLÉMENTS TRAVERSES</a:t>
            </a:r>
            <a:r>
              <a:rPr lang="fr-FR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FASCIA SUPERFICIALIS </a:t>
            </a:r>
          </a:p>
          <a:p>
            <a:pPr algn="r"/>
            <a:r>
              <a:rPr lang="fr-FR" sz="1200" dirty="0" smtClean="0"/>
              <a:t>(EXTENSION PLASTYSMA – M PAUCIER DU COU)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LAME PRETRACHEALE DU FASCIA CERVICALE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FEUILLET </a:t>
            </a:r>
            <a:r>
              <a:rPr lang="fr-FR" dirty="0" smtClean="0"/>
              <a:t>SUPERFICIEL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FEUILLET </a:t>
            </a:r>
            <a:r>
              <a:rPr lang="fr-FR" dirty="0" smtClean="0"/>
              <a:t>PROFOND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ISTHME THYRODIEN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0872" y="4460943"/>
            <a:ext cx="11360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ÉLÉMENTS NON TRAVERSES </a:t>
            </a:r>
            <a:r>
              <a:rPr lang="fr-FR" dirty="0" smtClean="0"/>
              <a:t>: 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ANTERIEUR : VEINES JUGULAIRES ANTERIEURES+ VEINES THYROÏDIENNES INFERIEURES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POSTÉRIEUR : ŒSOPHAGE + NERFS RECURRENTS LARYNGES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LATERAUX : PAQUET VASCULO NERVEUX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VEINES JUGULAIRES INTERNES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ARTÈRES CAROTIDES COMMUNES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NERFS VAGUES </a:t>
            </a:r>
          </a:p>
          <a:p>
            <a:endParaRPr lang="fr-FR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3109" y="306709"/>
            <a:ext cx="7652236" cy="39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615</Words>
  <Application>Microsoft Office PowerPoint</Application>
  <PresentationFormat>Grand écran</PresentationFormat>
  <Paragraphs>149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Consolas</vt:lpstr>
      <vt:lpstr>Wingdings</vt:lpstr>
      <vt:lpstr>Office Theme</vt:lpstr>
      <vt:lpstr>Groupe : </vt:lpstr>
      <vt:lpstr>COUPE T2</vt:lpstr>
      <vt:lpstr>Présentation PowerPoint</vt:lpstr>
      <vt:lpstr>   LA COUPE EN T2</vt:lpstr>
      <vt:lpstr>LA COUPE EN T2: similitudes et differences</vt:lpstr>
      <vt:lpstr>TRACHEOTOMIE</vt:lpstr>
      <vt:lpstr>BASES ANATOMIQUES</vt:lpstr>
      <vt:lpstr>BASES ANATOMIQUES</vt:lpstr>
      <vt:lpstr>BASES ANATOMIQUES</vt:lpstr>
      <vt:lpstr>Présentation PowerPoint</vt:lpstr>
      <vt:lpstr>Présentation PowerPoint</vt:lpstr>
      <vt:lpstr>COMPLICATIONS</vt:lpstr>
      <vt:lpstr>QCM COUPE T2</vt:lpstr>
      <vt:lpstr>QCM TRACHEOTOMIE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 :</dc:title>
  <dc:creator>Romain Hembert</dc:creator>
  <cp:lastModifiedBy>Romain Hembert</cp:lastModifiedBy>
  <cp:revision>64</cp:revision>
  <dcterms:created xsi:type="dcterms:W3CDTF">2015-05-02T13:49:48Z</dcterms:created>
  <dcterms:modified xsi:type="dcterms:W3CDTF">2015-05-04T13:40:23Z</dcterms:modified>
</cp:coreProperties>
</file>